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2C809-8926-47C2-9D24-A6185A1E09DF}" v="563" dt="2024-03-21T09:24:37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1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8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7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1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2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1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3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7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0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5/19/2024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0" r:id="rId6"/>
    <p:sldLayoutId id="2147483736" r:id="rId7"/>
    <p:sldLayoutId id="2147483737" r:id="rId8"/>
    <p:sldLayoutId id="2147483738" r:id="rId9"/>
    <p:sldLayoutId id="2147483739" r:id="rId10"/>
    <p:sldLayoutId id="214748374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Hranolky" TargetMode="External"/><Relationship Id="rId3" Type="http://schemas.openxmlformats.org/officeDocument/2006/relationships/hyperlink" Target="https://cs.wikipedia.org/wiki/Fish_and_chips" TargetMode="External"/><Relationship Id="rId7" Type="http://schemas.openxmlformats.org/officeDocument/2006/relationships/hyperlink" Target="https://cs.wikipedia.org/wiki/Treska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T%C4%9Bsto" TargetMode="External"/><Relationship Id="rId5" Type="http://schemas.openxmlformats.org/officeDocument/2006/relationships/hyperlink" Target="https://cs.wikipedia.org/wiki/Ryby" TargetMode="External"/><Relationship Id="rId10" Type="http://schemas.openxmlformats.org/officeDocument/2006/relationships/hyperlink" Target="https://cs.wikipedia.org/wiki/Chlorid_sodn%C3%BD" TargetMode="External"/><Relationship Id="rId4" Type="http://schemas.openxmlformats.org/officeDocument/2006/relationships/hyperlink" Target="https://cs.wikipedia.org/wiki/Spojen%C3%A9_kr%C3%A1lovstv%C3%AD" TargetMode="External"/><Relationship Id="rId9" Type="http://schemas.openxmlformats.org/officeDocument/2006/relationships/hyperlink" Target="https://cs.wikipedia.org/wiki/Oce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id="{7D8A8D11-DB51-43C0-8618-65C820DB4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ED4F03-EBC2-FEA9-716B-E46FEE71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6412742" cy="3009900"/>
          </a:xfrm>
        </p:spPr>
        <p:txBody>
          <a:bodyPr anchor="t">
            <a:normAutofit/>
          </a:bodyPr>
          <a:lstStyle/>
          <a:p>
            <a:r>
              <a:rPr lang="cs-CZ" dirty="0"/>
              <a:t>Velká Británie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491E4D9-5615-3DCB-3D6C-E4149CA14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18" y="960665"/>
            <a:ext cx="4638567" cy="142389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 descr="Obsah obrázku vlajka, Karmín, symbol, Vlajka spojených států&#10;&#10;Popis byl vytvořen automaticky">
            <a:extLst>
              <a:ext uri="{FF2B5EF4-FFF2-40B4-BE49-F238E27FC236}">
                <a16:creationId xmlns:a16="http://schemas.microsoft.com/office/drawing/2014/main" id="{45A8258B-8F73-C49C-A28E-7C5210B4E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3162300"/>
            <a:ext cx="5969841" cy="3695700"/>
          </a:xfrm>
          <a:prstGeom prst="rect">
            <a:avLst/>
          </a:prstGeom>
        </p:spPr>
      </p:pic>
      <p:pic>
        <p:nvPicPr>
          <p:cNvPr id="7" name="Obrázek 6" descr="Obsah obrázku venku, obloha, budova, mrak&#10;&#10;Popis byl vytvořen automaticky">
            <a:extLst>
              <a:ext uri="{FF2B5EF4-FFF2-40B4-BE49-F238E27FC236}">
                <a16:creationId xmlns:a16="http://schemas.microsoft.com/office/drawing/2014/main" id="{326632DC-3E4C-6F18-05D0-30E69ADA8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4" y="0"/>
            <a:ext cx="63341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4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9DFA4D1-A2F8-4D64-98F0-0711097C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ish and chips">
            <a:extLst>
              <a:ext uri="{FF2B5EF4-FFF2-40B4-BE49-F238E27FC236}">
                <a16:creationId xmlns:a16="http://schemas.microsoft.com/office/drawing/2014/main" id="{327FDC61-F853-B156-B00F-4B3260B05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r="15673" b="-1"/>
          <a:stretch/>
        </p:blipFill>
        <p:spPr bwMode="auto">
          <a:xfrm>
            <a:off x="594360" y="596644"/>
            <a:ext cx="5501640" cy="566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1B8DA71-E1A1-68DE-525A-1EF593964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47485"/>
            <a:ext cx="5299587" cy="2064773"/>
          </a:xfrm>
        </p:spPr>
        <p:txBody>
          <a:bodyPr anchor="ctr">
            <a:normAutofit/>
          </a:bodyPr>
          <a:lstStyle/>
          <a:p>
            <a:r>
              <a:rPr lang="cs-CZ" dirty="0"/>
              <a:t>Tradiční Britské Jídlo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3D081E-F5D3-F922-74D3-D2EEACB5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8847" y="2045110"/>
            <a:ext cx="5299587" cy="4216246"/>
          </a:xfrm>
        </p:spPr>
        <p:txBody>
          <a:bodyPr>
            <a:normAutofit lnSpcReduction="10000"/>
          </a:bodyPr>
          <a:lstStyle/>
          <a:p>
            <a:r>
              <a:rPr lang="cs-CZ" sz="2800" b="0" i="0" u="none" strike="noStrike" dirty="0" err="1">
                <a:effectLst/>
                <a:latin typeface="Arial" panose="020B0604020202020204" pitchFamily="34" charset="0"/>
                <a:hlinkClick r:id="rId3" tooltip="Fish and chips"/>
              </a:rPr>
              <a:t>Fish</a:t>
            </a:r>
            <a:r>
              <a:rPr lang="cs-CZ" sz="2800" b="0" i="0" u="none" strike="noStrike" dirty="0">
                <a:effectLst/>
                <a:latin typeface="Arial" panose="020B0604020202020204" pitchFamily="34" charset="0"/>
                <a:hlinkClick r:id="rId3" tooltip="Fish and chips"/>
              </a:rPr>
              <a:t> and chips</a:t>
            </a:r>
            <a:r>
              <a:rPr lang="cs-CZ" sz="2800" b="0" i="0" dirty="0">
                <a:effectLst/>
                <a:latin typeface="Arial" panose="020B0604020202020204" pitchFamily="34" charset="0"/>
              </a:rPr>
              <a:t>, jídlo které bývá někdy považováno za národní jídlo </a:t>
            </a:r>
            <a:r>
              <a:rPr lang="cs-CZ" sz="2800" b="0" i="0" u="none" strike="noStrike" dirty="0">
                <a:effectLst/>
                <a:latin typeface="Arial" panose="020B0604020202020204" pitchFamily="34" charset="0"/>
                <a:hlinkClick r:id="rId4" tooltip="Spojené království"/>
              </a:rPr>
              <a:t>Velké Británie</a:t>
            </a:r>
            <a:r>
              <a:rPr lang="cs-CZ" sz="2800" b="0" i="0" dirty="0">
                <a:effectLst/>
                <a:latin typeface="Arial" panose="020B0604020202020204" pitchFamily="34" charset="0"/>
              </a:rPr>
              <a:t>. Skládá se z </a:t>
            </a:r>
            <a:r>
              <a:rPr lang="cs-CZ" sz="2800" b="0" i="0" u="none" strike="noStrike" dirty="0">
                <a:effectLst/>
                <a:latin typeface="Arial" panose="020B0604020202020204" pitchFamily="34" charset="0"/>
                <a:hlinkClick r:id="rId5" tooltip="Ryby"/>
              </a:rPr>
              <a:t>ryby</a:t>
            </a:r>
            <a:r>
              <a:rPr lang="cs-CZ" sz="2800" b="0" i="0" dirty="0">
                <a:effectLst/>
                <a:latin typeface="Arial" panose="020B0604020202020204" pitchFamily="34" charset="0"/>
              </a:rPr>
              <a:t> smažené v </a:t>
            </a:r>
            <a:r>
              <a:rPr lang="cs-CZ" sz="2800" b="0" i="0" u="none" strike="noStrike" dirty="0">
                <a:effectLst/>
                <a:latin typeface="Arial" panose="020B0604020202020204" pitchFamily="34" charset="0"/>
                <a:hlinkClick r:id="rId6" tooltip="Těsto"/>
              </a:rPr>
              <a:t>těstíčku</a:t>
            </a:r>
            <a:r>
              <a:rPr lang="cs-CZ" sz="2800" b="0" i="0" dirty="0">
                <a:effectLst/>
                <a:latin typeface="Arial" panose="020B0604020202020204" pitchFamily="34" charset="0"/>
              </a:rPr>
              <a:t> (obvykle </a:t>
            </a:r>
            <a:r>
              <a:rPr lang="cs-CZ" sz="2800" b="0" i="0" u="none" strike="noStrike" dirty="0">
                <a:effectLst/>
                <a:latin typeface="Arial" panose="020B0604020202020204" pitchFamily="34" charset="0"/>
                <a:hlinkClick r:id="rId7" tooltip="Treska"/>
              </a:rPr>
              <a:t>treska</a:t>
            </a:r>
            <a:r>
              <a:rPr lang="cs-CZ" sz="2800" b="0" i="0" dirty="0">
                <a:effectLst/>
                <a:latin typeface="Arial" panose="020B0604020202020204" pitchFamily="34" charset="0"/>
              </a:rPr>
              <a:t>) a tlustých smažených </a:t>
            </a:r>
            <a:r>
              <a:rPr lang="cs-CZ" sz="2800" b="0" i="0" u="none" strike="noStrike" dirty="0">
                <a:effectLst/>
                <a:latin typeface="Arial" panose="020B0604020202020204" pitchFamily="34" charset="0"/>
                <a:hlinkClick r:id="rId8" tooltip="Hranolky"/>
              </a:rPr>
              <a:t>hranolků</a:t>
            </a:r>
            <a:r>
              <a:rPr lang="cs-CZ" sz="2800" b="0" i="0" dirty="0">
                <a:effectLst/>
                <a:latin typeface="Arial" panose="020B0604020202020204" pitchFamily="34" charset="0"/>
              </a:rPr>
              <a:t>, které se tradičně polévají </a:t>
            </a:r>
            <a:r>
              <a:rPr lang="cs-CZ" sz="2800" b="0" i="0" u="none" strike="noStrike" dirty="0">
                <a:effectLst/>
                <a:latin typeface="Arial" panose="020B0604020202020204" pitchFamily="34" charset="0"/>
                <a:hlinkClick r:id="rId9" tooltip="Ocet"/>
              </a:rPr>
              <a:t>sladovým octem</a:t>
            </a:r>
            <a:r>
              <a:rPr lang="cs-CZ" sz="2800" b="0" i="0" dirty="0">
                <a:effectLst/>
                <a:latin typeface="Arial" panose="020B0604020202020204" pitchFamily="34" charset="0"/>
              </a:rPr>
              <a:t> a sypou </a:t>
            </a:r>
            <a:r>
              <a:rPr lang="cs-CZ" sz="2800" b="0" i="0" u="none" strike="noStrike" dirty="0">
                <a:effectLst/>
                <a:latin typeface="Arial" panose="020B0604020202020204" pitchFamily="34" charset="0"/>
                <a:hlinkClick r:id="rId10" tooltip="Chlorid sodný"/>
              </a:rPr>
              <a:t>solí</a:t>
            </a:r>
            <a:r>
              <a:rPr lang="cs-CZ" sz="2800" b="0" i="0" dirty="0">
                <a:effectLst/>
                <a:latin typeface="Arial" panose="020B0604020202020204" pitchFamily="34" charset="0"/>
              </a:rPr>
              <a:t>.</a:t>
            </a:r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273257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869131-809F-4714-9B05-385CAF00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enku, obloha, Turistická atrakce, voda&#10;&#10;Popis byl vytvořen automaticky">
            <a:extLst>
              <a:ext uri="{FF2B5EF4-FFF2-40B4-BE49-F238E27FC236}">
                <a16:creationId xmlns:a16="http://schemas.microsoft.com/office/drawing/2014/main" id="{A405472C-C611-F613-DAF6-9688E4F69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38"/>
            <a:ext cx="7848600" cy="69161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5C6D74D-AD1B-D0E3-34C7-E1CF7EAE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6094"/>
            <a:ext cx="4343400" cy="2798746"/>
          </a:xfrm>
          <a:noFill/>
        </p:spPr>
        <p:txBody>
          <a:bodyPr anchor="ctr">
            <a:normAutofit/>
          </a:bodyPr>
          <a:lstStyle/>
          <a:p>
            <a:r>
              <a:rPr lang="cs-CZ" dirty="0"/>
              <a:t>Hlavní město Londýn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6D85B5-E9AB-8E4B-48A3-684642851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764" y="2704689"/>
            <a:ext cx="3748361" cy="2696944"/>
          </a:xfrm>
        </p:spPr>
        <p:txBody>
          <a:bodyPr>
            <a:normAutofit/>
          </a:bodyPr>
          <a:lstStyle/>
          <a:p>
            <a:r>
              <a:rPr lang="cs-CZ" dirty="0"/>
              <a:t>Počet obyvatel </a:t>
            </a:r>
            <a:r>
              <a:rPr lang="cs-CZ" b="0" i="0" dirty="0">
                <a:effectLst/>
                <a:latin typeface="Roboto" panose="020F0502020204030204" pitchFamily="2" charset="0"/>
              </a:rPr>
              <a:t>8 962 000 (V Londýně)</a:t>
            </a:r>
          </a:p>
          <a:p>
            <a:r>
              <a:rPr lang="cs-CZ" dirty="0">
                <a:latin typeface="Roboto" panose="020F0502020204030204" pitchFamily="2" charset="0"/>
              </a:rPr>
              <a:t>Úřední jazyk Britská Angličtina</a:t>
            </a:r>
          </a:p>
          <a:p>
            <a:endParaRPr lang="cs-CZ" dirty="0">
              <a:latin typeface="Roboto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8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A3E69C-D165-5EBD-A7C0-4EBD9948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27" y="0"/>
            <a:ext cx="6096000" cy="208597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5000" dirty="0"/>
              <a:t>Království (Hlava Státu)</a:t>
            </a:r>
            <a:br>
              <a:rPr lang="cs-CZ" sz="5000" dirty="0"/>
            </a:br>
            <a:endParaRPr lang="cs-CZ" sz="5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E161FF-B432-EF36-FCF6-D0CCC0663D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19582"/>
            <a:ext cx="6096000" cy="5216979"/>
          </a:xfrm>
        </p:spPr>
        <p:txBody>
          <a:bodyPr>
            <a:normAutofit/>
          </a:bodyPr>
          <a:lstStyle/>
          <a:p>
            <a:r>
              <a:rPr lang="cs-CZ" dirty="0"/>
              <a:t>Karel </a:t>
            </a:r>
            <a:r>
              <a:rPr lang="cs-CZ" dirty="0" err="1"/>
              <a:t>lll</a:t>
            </a:r>
            <a:r>
              <a:rPr lang="cs-CZ" dirty="0"/>
              <a:t>. a královna-manželka Camilla (Král a královna sídlí v Buckinghamském paláci).</a:t>
            </a:r>
          </a:p>
          <a:p>
            <a:r>
              <a:rPr lang="cs-CZ" dirty="0"/>
              <a:t>William princ z Walesu a </a:t>
            </a:r>
            <a:r>
              <a:rPr lang="cs-CZ" dirty="0" err="1"/>
              <a:t>Catherin</a:t>
            </a:r>
            <a:r>
              <a:rPr lang="cs-CZ" dirty="0"/>
              <a:t>  princezna z Walesu (Králův syn a snacha).</a:t>
            </a:r>
          </a:p>
          <a:p>
            <a:r>
              <a:rPr lang="cs-CZ" dirty="0"/>
              <a:t>Andrew vévoda z Yorku (Bratr krále).</a:t>
            </a:r>
          </a:p>
          <a:p>
            <a:r>
              <a:rPr lang="cs-CZ" dirty="0"/>
              <a:t>Princezna Alexandra (Králova teta).</a:t>
            </a:r>
          </a:p>
        </p:txBody>
      </p:sp>
      <p:pic>
        <p:nvPicPr>
          <p:cNvPr id="6" name="Obrázek 5" descr="Obsah obrázku venku, mrak, obloha, budova&#10;&#10;Popis byl vytvořen automaticky">
            <a:extLst>
              <a:ext uri="{FF2B5EF4-FFF2-40B4-BE49-F238E27FC236}">
                <a16:creationId xmlns:a16="http://schemas.microsoft.com/office/drawing/2014/main" id="{0AE52AD7-625D-DF01-93A6-78471D8C81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9" r="21261" b="1"/>
          <a:stretch/>
        </p:blipFill>
        <p:spPr>
          <a:xfrm>
            <a:off x="6162675" y="21438"/>
            <a:ext cx="6029325" cy="68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3366BB0-BF67-4519-BA41-2F0021F5E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9DBFC5-001E-D5FD-7663-C9F04057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824" y="1"/>
            <a:ext cx="6353175" cy="857250"/>
          </a:xfrm>
        </p:spPr>
        <p:txBody>
          <a:bodyPr anchor="b">
            <a:normAutofit fontScale="90000"/>
          </a:bodyPr>
          <a:lstStyle/>
          <a:p>
            <a:r>
              <a:rPr lang="cs-CZ" dirty="0"/>
              <a:t>Památka(Big Ben)</a:t>
            </a:r>
          </a:p>
        </p:txBody>
      </p:sp>
      <p:pic>
        <p:nvPicPr>
          <p:cNvPr id="5" name="Zástupný obsah 4" descr="Obsah obrázku venku, obloha, hodiny, budova&#10;&#10;Popis byl vytvořen automaticky">
            <a:extLst>
              <a:ext uri="{FF2B5EF4-FFF2-40B4-BE49-F238E27FC236}">
                <a16:creationId xmlns:a16="http://schemas.microsoft.com/office/drawing/2014/main" id="{E5EF8202-E101-E23F-D08B-CD5169F0E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" r="-1" b="-1"/>
          <a:stretch/>
        </p:blipFill>
        <p:spPr>
          <a:xfrm>
            <a:off x="-970384" y="0"/>
            <a:ext cx="5966700" cy="6772275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7E7C3B-F063-E6A7-DCA9-459C2B977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384" y="727788"/>
            <a:ext cx="6857547" cy="301261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Big Ben byl dokončen v roce 31 května 1859 (Big Ben stojí už 164 let).</a:t>
            </a:r>
          </a:p>
          <a:p>
            <a:pPr marL="0" indent="0">
              <a:buNone/>
            </a:pPr>
            <a:r>
              <a:rPr lang="cs-CZ" dirty="0"/>
              <a:t>Je také nejvíce navštěvovaná památka ve Velké Británii.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Stojí vedle Parlamentu.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82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D8A8D11-DB51-43C0-8618-65C820DB4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B247EE-AA0D-C038-4DB5-8049F136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" y="164227"/>
            <a:ext cx="7289347" cy="137882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600" dirty="0" err="1"/>
              <a:t>Oblíbené</a:t>
            </a:r>
            <a:r>
              <a:rPr lang="en-US" sz="5600" dirty="0"/>
              <a:t> Sporty </a:t>
            </a:r>
            <a:r>
              <a:rPr lang="en-US" sz="5600" dirty="0" err="1"/>
              <a:t>ve</a:t>
            </a:r>
            <a:r>
              <a:rPr lang="en-US" sz="5600" dirty="0"/>
              <a:t> Vel</a:t>
            </a:r>
            <a:r>
              <a:rPr lang="cs-CZ" sz="5600" dirty="0"/>
              <a:t>k</a:t>
            </a:r>
            <a:r>
              <a:rPr lang="en-US" sz="5600" dirty="0"/>
              <a:t>é </a:t>
            </a:r>
            <a:r>
              <a:rPr lang="en-US" sz="5600" dirty="0" err="1"/>
              <a:t>Británii</a:t>
            </a:r>
            <a:endParaRPr lang="en-US" sz="5600" dirty="0"/>
          </a:p>
        </p:txBody>
      </p:sp>
      <p:pic>
        <p:nvPicPr>
          <p:cNvPr id="14" name="Graphic 13" descr="Game controller">
            <a:extLst>
              <a:ext uri="{FF2B5EF4-FFF2-40B4-BE49-F238E27FC236}">
                <a16:creationId xmlns:a16="http://schemas.microsoft.com/office/drawing/2014/main" id="{92057117-D37E-26B2-C1DA-9770C97CA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0561" y="-809625"/>
            <a:ext cx="4352067" cy="435206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74BD535-910A-3986-AFC1-B965EE640FB1}"/>
              </a:ext>
            </a:extLst>
          </p:cNvPr>
          <p:cNvSpPr txBox="1"/>
          <p:nvPr/>
        </p:nvSpPr>
        <p:spPr>
          <a:xfrm>
            <a:off x="132125" y="1500186"/>
            <a:ext cx="5430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 oblíbeným sportům patří například</a:t>
            </a:r>
          </a:p>
          <a:p>
            <a:endParaRPr lang="cs-CZ" dirty="0"/>
          </a:p>
          <a:p>
            <a:r>
              <a:rPr lang="cs-CZ" dirty="0" err="1"/>
              <a:t>Cricket</a:t>
            </a:r>
            <a:endParaRPr lang="cs-CZ" dirty="0"/>
          </a:p>
          <a:p>
            <a:r>
              <a:rPr lang="cs-CZ" dirty="0"/>
              <a:t>Polo</a:t>
            </a:r>
          </a:p>
          <a:p>
            <a:r>
              <a:rPr lang="cs-CZ" dirty="0"/>
              <a:t>Golf</a:t>
            </a:r>
          </a:p>
          <a:p>
            <a:r>
              <a:rPr lang="cs-CZ" dirty="0" err="1"/>
              <a:t>Fotball</a:t>
            </a:r>
            <a:endParaRPr lang="cs-CZ" dirty="0"/>
          </a:p>
          <a:p>
            <a:r>
              <a:rPr lang="cs-CZ" dirty="0"/>
              <a:t>Rugby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 descr="Obsah obrázku tráva, venku, osoba, Otěže&#10;&#10;Popis byl vytvořen automaticky">
            <a:extLst>
              <a:ext uri="{FF2B5EF4-FFF2-40B4-BE49-F238E27FC236}">
                <a16:creationId xmlns:a16="http://schemas.microsoft.com/office/drawing/2014/main" id="{B44638A1-5655-7E85-BAE2-1FC7E94A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14" y="2974211"/>
            <a:ext cx="5957414" cy="3976688"/>
          </a:xfrm>
          <a:prstGeom prst="rect">
            <a:avLst/>
          </a:prstGeom>
        </p:spPr>
      </p:pic>
      <p:pic>
        <p:nvPicPr>
          <p:cNvPr id="7" name="Obrázek 6" descr="Obsah obrázku sport, sportovní hra, osoba, fotbal&#10;&#10;Popis byl vytvořen automaticky">
            <a:extLst>
              <a:ext uri="{FF2B5EF4-FFF2-40B4-BE49-F238E27FC236}">
                <a16:creationId xmlns:a16="http://schemas.microsoft.com/office/drawing/2014/main" id="{B5D5177A-1B73-46D9-6531-ED0859877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31" y="2070091"/>
            <a:ext cx="495825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6179E8-5799-BB13-759B-F59EB8BEA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0"/>
            <a:ext cx="5848350" cy="23812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000" dirty="0"/>
              <a:t>Nejvyšší hora Skotska a Velké Británie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2EF4C0-BA7F-B817-0E60-FC6D3CC1A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2524125"/>
            <a:ext cx="5924548" cy="3648075"/>
          </a:xfrm>
        </p:spPr>
        <p:txBody>
          <a:bodyPr>
            <a:normAutofit/>
          </a:bodyPr>
          <a:lstStyle/>
          <a:p>
            <a:r>
              <a:rPr lang="cs-CZ" dirty="0"/>
              <a:t>Ben Nevis je nejvyšší horou Skotska i celé Velké Británie. Tyčí se nad městem </a:t>
            </a:r>
            <a:r>
              <a:rPr lang="cs-CZ" dirty="0" err="1"/>
              <a:t>Fort</a:t>
            </a:r>
            <a:r>
              <a:rPr lang="cs-CZ" dirty="0"/>
              <a:t> </a:t>
            </a:r>
            <a:r>
              <a:rPr lang="cs-CZ" dirty="0" err="1"/>
              <a:t>Wiliams</a:t>
            </a:r>
            <a:r>
              <a:rPr lang="cs-CZ" dirty="0"/>
              <a:t> do výšky 1 344 metrů nad mořem. I přes svou poměrně malou výšku láká Ben Nevis mnoho outdoorových nadšenců. Zdejší krajina je nádherná a počasí nevyzpytatelné. Dosažení vrcholu Ben Nevis je také součástí britské tradice </a:t>
            </a:r>
          </a:p>
        </p:txBody>
      </p:sp>
      <p:pic>
        <p:nvPicPr>
          <p:cNvPr id="5" name="Obrázek 4" descr="Obsah obrázku mrak, venku, příroda, obloha&#10;&#10;Popis byl vytvořen automaticky">
            <a:extLst>
              <a:ext uri="{FF2B5EF4-FFF2-40B4-BE49-F238E27FC236}">
                <a16:creationId xmlns:a16="http://schemas.microsoft.com/office/drawing/2014/main" id="{0DB070B7-58DC-93CC-00B2-8516CB834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r="25647"/>
          <a:stretch/>
        </p:blipFill>
        <p:spPr>
          <a:xfrm>
            <a:off x="6144033" y="0"/>
            <a:ext cx="6047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50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3366BB0-BF67-4519-BA41-2F0021F5E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3907DA-7863-6256-B1DD-44168EFE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858" y="314633"/>
            <a:ext cx="5483942" cy="1779638"/>
          </a:xfrm>
        </p:spPr>
        <p:txBody>
          <a:bodyPr anchor="b">
            <a:normAutofit fontScale="90000"/>
          </a:bodyPr>
          <a:lstStyle/>
          <a:p>
            <a:r>
              <a:rPr lang="cs-CZ" dirty="0"/>
              <a:t>Zajímavosti o Londýně (Autobusy)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733F0-1720-43A2-52FB-A76C16DD5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481" y="2015613"/>
            <a:ext cx="5769145" cy="452775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b="0" i="0" dirty="0">
                <a:effectLst/>
                <a:latin typeface="Raleway" panose="020F0502020204030204" pitchFamily="2" charset="-18"/>
              </a:rPr>
              <a:t>Předchůdci dnešních doubledeckerů v Londýně byly tzv. omnibusy. George </a:t>
            </a:r>
            <a:r>
              <a:rPr lang="cs-CZ" b="0" i="0" dirty="0" err="1">
                <a:effectLst/>
                <a:latin typeface="Raleway" panose="020F0502020204030204" pitchFamily="2" charset="-18"/>
              </a:rPr>
              <a:t>Shillibeer</a:t>
            </a:r>
            <a:r>
              <a:rPr lang="cs-CZ" b="0" i="0" dirty="0">
                <a:effectLst/>
                <a:latin typeface="Raleway" panose="020F0502020204030204" pitchFamily="2" charset="-18"/>
              </a:rPr>
              <a:t> byl výrobcem drožek a začal tak provozovat po britské metropoli první omnibusovou dopravu. V roce 1850 jezdilo v Londýně už několik desítek omnibusů tažených koňmi. Jelikož omnibusy zaujímaly mnoho místa a pasažéři uvízli v kolonách i na několik hodin, začali se konstruovat jako dvoupatrové. Tyto dvoupatrové omnibusy táhly obvykle tři až čtyři koně. V roce 1904 nahradily koňské omnibusy první elektrické. V roce 1954 byl vytvořen doubledecker bus </a:t>
            </a:r>
            <a:r>
              <a:rPr lang="cs-CZ" b="0" i="0" dirty="0" err="1">
                <a:effectLst/>
                <a:latin typeface="Raleway" panose="020F0502020204030204" pitchFamily="2" charset="-18"/>
              </a:rPr>
              <a:t>Routemaster</a:t>
            </a:r>
            <a:r>
              <a:rPr lang="cs-CZ" b="0" i="0" dirty="0">
                <a:effectLst/>
                <a:latin typeface="Raleway" panose="020F0502020204030204" pitchFamily="2" charset="-18"/>
              </a:rPr>
              <a:t> a o dva roky později začal jezdit také po Londýně</a:t>
            </a:r>
            <a:r>
              <a:rPr lang="cs-CZ" sz="1400" b="0" i="0" dirty="0">
                <a:effectLst/>
                <a:latin typeface="Raleway" panose="020F0502020204030204" pitchFamily="2" charset="-18"/>
              </a:rPr>
              <a:t>.</a:t>
            </a:r>
            <a:endParaRPr lang="cs-CZ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8987D7-0209-D04F-F6BD-973809FE3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5" r="12474" b="1"/>
          <a:stretch/>
        </p:blipFill>
        <p:spPr bwMode="auto">
          <a:xfrm>
            <a:off x="216310" y="-285134"/>
            <a:ext cx="5368345" cy="74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5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79DFA4D1-A2F8-4D64-98F0-0711097C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023年白金汉宫和温莎城堡卫兵交接时间表 | 3月更新 — Red Scarf">
            <a:extLst>
              <a:ext uri="{FF2B5EF4-FFF2-40B4-BE49-F238E27FC236}">
                <a16:creationId xmlns:a16="http://schemas.microsoft.com/office/drawing/2014/main" id="{810497D5-EF92-4965-3B74-12D4D41AD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1" r="8094"/>
          <a:stretch/>
        </p:blipFill>
        <p:spPr bwMode="auto">
          <a:xfrm>
            <a:off x="0" y="-1"/>
            <a:ext cx="550164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EC4AEE-9F0C-CB68-ABF3-643DEA09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640" y="108155"/>
            <a:ext cx="6122908" cy="3320845"/>
          </a:xfrm>
        </p:spPr>
        <p:txBody>
          <a:bodyPr anchor="ctr">
            <a:normAutofit/>
          </a:bodyPr>
          <a:lstStyle/>
          <a:p>
            <a:r>
              <a:rPr lang="cs-CZ" dirty="0"/>
              <a:t>Zajímavosti o Londýně(Gardisté)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82615C-29C1-5BCC-69FF-FC09D225D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353" y="2900077"/>
            <a:ext cx="5746717" cy="3687536"/>
          </a:xfrm>
        </p:spPr>
        <p:txBody>
          <a:bodyPr>
            <a:normAutofit/>
          </a:bodyPr>
          <a:lstStyle/>
          <a:p>
            <a:r>
              <a:rPr lang="cs-CZ" sz="2800" b="0" i="0" dirty="0">
                <a:effectLst/>
                <a:latin typeface="Raleway" pitchFamily="2" charset="-18"/>
              </a:rPr>
              <a:t>Při návštěvě Londýna nepromeškejte výměnu stráží u Buckinghamského paláce. Uvidíte královskou gardu v červených uniformách, která patří k historickým ikonám Londýna.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0946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9DFA4D1-A2F8-4D64-98F0-0711097C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elefonní budky, gardisté a doubledeckery: 3 symboly Londýna pojí ...">
            <a:extLst>
              <a:ext uri="{FF2B5EF4-FFF2-40B4-BE49-F238E27FC236}">
                <a16:creationId xmlns:a16="http://schemas.microsoft.com/office/drawing/2014/main" id="{F8EDB3BC-181E-BF28-1EA8-805BCDD86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3" r="32269"/>
          <a:stretch/>
        </p:blipFill>
        <p:spPr bwMode="auto">
          <a:xfrm>
            <a:off x="78431" y="-108155"/>
            <a:ext cx="550164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A66022E-9D34-975B-5528-DBD41BEC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316" y="-108155"/>
            <a:ext cx="5371232" cy="261538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000" dirty="0"/>
              <a:t>Zajímavosti o Londýně (</a:t>
            </a:r>
            <a:r>
              <a:rPr lang="cs-CZ" sz="5000" dirty="0" err="1"/>
              <a:t>Telefoní</a:t>
            </a:r>
            <a:r>
              <a:rPr lang="cs-CZ" sz="5000" dirty="0"/>
              <a:t> Budky)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587C97-A3E4-225E-B808-410971E78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316" y="2507226"/>
            <a:ext cx="5004619" cy="38739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b="0" i="0" dirty="0">
                <a:effectLst/>
                <a:latin typeface="Raleway" pitchFamily="2" charset="-18"/>
              </a:rPr>
              <a:t>Každý turista si z Londýna odváží domů alespoň jednu fotografii či pohlednici s tímto symbolem Londýna. Telefonní budka byla navržena </a:t>
            </a:r>
            <a:r>
              <a:rPr lang="cs-CZ" sz="2400" b="0" i="0" dirty="0" err="1">
                <a:effectLst/>
                <a:latin typeface="Raleway" pitchFamily="2" charset="-18"/>
              </a:rPr>
              <a:t>Gilesem</a:t>
            </a:r>
            <a:r>
              <a:rPr lang="cs-CZ" sz="2400" b="0" i="0" dirty="0">
                <a:effectLst/>
                <a:latin typeface="Raleway" pitchFamily="2" charset="-18"/>
              </a:rPr>
              <a:t> Gilbertem </a:t>
            </a:r>
            <a:r>
              <a:rPr lang="cs-CZ" sz="2400" b="0" i="0" dirty="0" err="1">
                <a:effectLst/>
                <a:latin typeface="Raleway" pitchFamily="2" charset="-18"/>
              </a:rPr>
              <a:t>Scottem</a:t>
            </a:r>
            <a:r>
              <a:rPr lang="cs-CZ" sz="2400" b="0" i="0" dirty="0">
                <a:effectLst/>
                <a:latin typeface="Raleway" pitchFamily="2" charset="-18"/>
              </a:rPr>
              <a:t>, který vyhrál konkurz návrhářů o telefonní budku v roce 1924.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280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460CC0302C124784DF0AB77DC9C482" ma:contentTypeVersion="4" ma:contentTypeDescription="Vytvoří nový dokument" ma:contentTypeScope="" ma:versionID="3eaf4fd68397e5e1699bfc11f94bd181">
  <xsd:schema xmlns:xsd="http://www.w3.org/2001/XMLSchema" xmlns:xs="http://www.w3.org/2001/XMLSchema" xmlns:p="http://schemas.microsoft.com/office/2006/metadata/properties" xmlns:ns2="bb295e58-eddf-42dd-9bed-1adc96a75bd0" targetNamespace="http://schemas.microsoft.com/office/2006/metadata/properties" ma:root="true" ma:fieldsID="aa6df12b0a8780a77038e7d48676ebcb" ns2:_="">
    <xsd:import namespace="bb295e58-eddf-42dd-9bed-1adc96a75b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95e58-eddf-42dd-9bed-1adc96a75b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E0E6A5-E0D0-478A-8E1B-A95700AFF6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2DA959-4825-45AE-B94F-8910B7684076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5f9eedb5-da46-465a-89dc-97356f1b42d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EE6038-7F87-4733-816B-97C025638B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295e58-eddf-42dd-9bed-1adc96a75b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7188</TotalTime>
  <Words>402</Words>
  <Application>Microsoft Office PowerPoint</Application>
  <PresentationFormat>Širokoúhlá obrazovka</PresentationFormat>
  <Paragraphs>32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FadeVTI</vt:lpstr>
      <vt:lpstr>Velká Británie</vt:lpstr>
      <vt:lpstr>Hlavní město Londýn</vt:lpstr>
      <vt:lpstr>Království (Hlava Státu) </vt:lpstr>
      <vt:lpstr>Památka(Big Ben)</vt:lpstr>
      <vt:lpstr>Oblíbené Sporty ve Velké Británii</vt:lpstr>
      <vt:lpstr>Nejvyšší hora Skotska a Velké Británie</vt:lpstr>
      <vt:lpstr>Zajímavosti o Londýně (Autobusy)</vt:lpstr>
      <vt:lpstr>Zajímavosti o Londýně(Gardisté)</vt:lpstr>
      <vt:lpstr>Zajímavosti o Londýně (Telefoní Budky)</vt:lpstr>
      <vt:lpstr>Tradiční Britské Jídlo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Velká Británie</dc:title>
  <dc:creator>Zuzana Duráková</dc:creator>
  <cp:lastModifiedBy>Zuzana Duráková</cp:lastModifiedBy>
  <cp:revision>3</cp:revision>
  <dcterms:created xsi:type="dcterms:W3CDTF">2024-03-06T10:11:28Z</dcterms:created>
  <dcterms:modified xsi:type="dcterms:W3CDTF">2024-05-19T14:35:31Z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0x01010033460CC0302C124784DF0AB77DC9C482</vt:lpwstr>
  </property>
</Properties>
</file>